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218B75-F358-40BD-A0A5-1B5C60850406}">
  <a:tblStyle styleId="{CD218B75-F358-40BD-A0A5-1B5C608504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374f00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converter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receive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54" name="Google Shape;154;g30374f00fb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374f00f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converter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receive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63" name="Google Shape;163;g30374f00fb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77c45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72" name="Google Shape;172;g30077c457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aaa132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79" name="Google Shape;179;g28aaa1328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eddd01ee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189" name="Google Shape;189;g2feddd01ee6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b8cc5bc6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b8cc5bc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197" name="Google Shape;197;g31b8cc5bc6e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b8cc5bc6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b8cc5bc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204" name="Google Shape;204;g31b8cc5bc6e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c2734c7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</p:txBody>
      </p:sp>
      <p:sp>
        <p:nvSpPr>
          <p:cNvPr id="211" name="Google Shape;211;g30c2734c7b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8ad32a5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</p:txBody>
      </p:sp>
      <p:sp>
        <p:nvSpPr>
          <p:cNvPr id="223" name="Google Shape;223;g318ad32a539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ad984d1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</p:txBody>
      </p:sp>
      <p:sp>
        <p:nvSpPr>
          <p:cNvPr id="236" name="Google Shape;236;g28ad984d16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8ad32a5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</p:txBody>
      </p:sp>
      <p:sp>
        <p:nvSpPr>
          <p:cNvPr id="244" name="Google Shape;244;g318ad32a53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8ad32a5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</p:txBody>
      </p:sp>
      <p:sp>
        <p:nvSpPr>
          <p:cNvPr id="250" name="Google Shape;250;g318ad32a53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8ad32a5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</p:txBody>
      </p:sp>
      <p:sp>
        <p:nvSpPr>
          <p:cNvPr id="256" name="Google Shape;256;g318ad32a53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e3cdee0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fe3cdee08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e3cdee08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67" name="Google Shape;267;g2fe3cdee08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e3cdee0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74" name="Google Shape;274;g2fe3cdee08f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e3cdee0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fe3cdee08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c2734c7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285" name="Google Shape;285;g30c2734c7b2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c2734c7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293" name="Google Shape;293;g30c2734c7b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8ad32a5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</p:txBody>
      </p:sp>
      <p:sp>
        <p:nvSpPr>
          <p:cNvPr id="299" name="Google Shape;299;g318ad32a539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e3cdee0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97" name="Google Shape;97;g2fe3cdee08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ad32a5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305" name="Google Shape;305;g318ad32a53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e3cdee0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Three main goals for 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Increase independence for the visually impaired by enabling full mobility in college campuses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Detect Obstacles 2m away from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Alert users through handle vibrations, explain how the vibrations will change as the obstacle gets closer</a:t>
            </a:r>
            <a:endParaRPr/>
          </a:p>
        </p:txBody>
      </p:sp>
      <p:sp>
        <p:nvSpPr>
          <p:cNvPr id="103" name="Google Shape;103;g2fe3cdee08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e3cdee0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design constraints are </a:t>
            </a:r>
            <a:r>
              <a:rPr lang="en-US"/>
              <a:t>mainly</a:t>
            </a:r>
            <a:r>
              <a:rPr lang="en-US"/>
              <a:t> focused around creating the best user experience without compromising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be a small addition to the cane to keep it collapsable and lightweight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last at least 3-4 hours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have near instantaneous feedback to the user about obstacles</a:t>
            </a:r>
            <a:endParaRPr/>
          </a:p>
        </p:txBody>
      </p:sp>
      <p:sp>
        <p:nvSpPr>
          <p:cNvPr id="115" name="Google Shape;115;g2fe3cdee08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3cdee0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These are ideas we had for the project but we didn’t add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Discuss the pros and cons of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Phone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Have one place where the user could interface with the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Audio could impair the hearing of the user and the people around them, the application would have to be accessible to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SLAM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Idea behind this is to track the obstacles the user encounters to build a database and have the cane be smarter by knowing when to anticipate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Makes our cane smarter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set this as a stretch goal if we have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IR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Added sensor for increased awareness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already had access to a depth camera and lidar, pairing the two made most sense to get a picture and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Bag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Provide a way to store batteries and wires in a wearable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Added component for users that may be cumbersome</a:t>
            </a:r>
            <a:endParaRPr/>
          </a:p>
        </p:txBody>
      </p:sp>
      <p:sp>
        <p:nvSpPr>
          <p:cNvPr id="129" name="Google Shape;129;g2fe3cdee08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e3cdee0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</p:txBody>
      </p:sp>
      <p:sp>
        <p:nvSpPr>
          <p:cNvPr id="140" name="Google Shape;140;g2fe3cdee08f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c2734c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Buck </a:t>
            </a:r>
            <a:r>
              <a:rPr lang="en-US"/>
              <a:t>converter</a:t>
            </a:r>
            <a:r>
              <a:rPr lang="en-US"/>
              <a:t> due to 9V 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Using 9V battery due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of our components use 5V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Bc not enough terminals on the converter, use raspi pico to power the depth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connect the LiDAR and the Depth camera to the raspi pico through the UART so that we can </a:t>
            </a:r>
            <a:r>
              <a:rPr lang="en-US"/>
              <a:t>receive</a:t>
            </a:r>
            <a:r>
              <a:rPr lang="en-US"/>
              <a:t> data in readable 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Connect vibration motors to the GPIO pins on the raspi pico</a:t>
            </a:r>
            <a:endParaRPr/>
          </a:p>
        </p:txBody>
      </p:sp>
      <p:sp>
        <p:nvSpPr>
          <p:cNvPr id="147" name="Google Shape;147;g30c2734c7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278674" y="6575107"/>
            <a:ext cx="9324948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GUIDE CDR</a:t>
            </a:r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5.jpg"/><Relationship Id="rId5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jpg"/><Relationship Id="rId6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UICK-6M-_DWHLTcvv2LfbjXih5lYtit4/view" TargetMode="External"/><Relationship Id="rId4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4mNa83JE0p4Ji6SBhEakMIxPvqXLdVsR/view" TargetMode="External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ctrTitle"/>
          </p:nvPr>
        </p:nvSpPr>
        <p:spPr>
          <a:xfrm>
            <a:off x="914400" y="2332364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u="sng"/>
              <a:t>G</a:t>
            </a:r>
            <a:r>
              <a:rPr lang="en-US"/>
              <a:t>uidance </a:t>
            </a:r>
            <a:r>
              <a:rPr lang="en-US" u="sng"/>
              <a:t>U</a:t>
            </a:r>
            <a:r>
              <a:rPr lang="en-US"/>
              <a:t>tility for </a:t>
            </a:r>
            <a:r>
              <a:rPr lang="en-US" u="sng"/>
              <a:t>I</a:t>
            </a:r>
            <a:r>
              <a:rPr lang="en-US"/>
              <a:t>mpaired </a:t>
            </a:r>
            <a:r>
              <a:rPr lang="en-US" u="sng"/>
              <a:t>D</a:t>
            </a:r>
            <a:r>
              <a:rPr lang="en-US"/>
              <a:t>aily </a:t>
            </a:r>
            <a:r>
              <a:rPr lang="en-US" u="sng"/>
              <a:t>E</a:t>
            </a:r>
            <a:r>
              <a:rPr lang="en-US"/>
              <a:t>xperiences</a:t>
            </a:r>
            <a:endParaRPr/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828800" y="4235390"/>
            <a:ext cx="8534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Jack Letsinger, Jack Couture, Alyan Tharani, Diana Canchola, Ryan Wu, </a:t>
            </a:r>
            <a:r>
              <a:rPr lang="en-US"/>
              <a:t>Noah Kilpatrick</a:t>
            </a: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 (Cont.)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48725" y="1253200"/>
            <a:ext cx="449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Component Specific Details</a:t>
            </a:r>
            <a:endParaRPr sz="2400"/>
          </a:p>
        </p:txBody>
      </p:sp>
      <p:sp>
        <p:nvSpPr>
          <p:cNvPr id="158" name="Google Shape;158;p20"/>
          <p:cNvSpPr txBox="1"/>
          <p:nvPr/>
        </p:nvSpPr>
        <p:spPr>
          <a:xfrm>
            <a:off x="6096000" y="1741775"/>
            <a:ext cx="58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18950" y="1741750"/>
            <a:ext cx="7912200" cy="4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Raspberry Pi Pico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Handles all communication between each system part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Dual-core ARM Cortex-M33</a:t>
            </a:r>
            <a:r>
              <a:rPr lang="en-US" sz="2200">
                <a:solidFill>
                  <a:schemeClr val="dk1"/>
                </a:solidFill>
              </a:rPr>
              <a:t> processor provides a sufficient clock speed (150 MHz) to handle computation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21 mm x 51 mm size, 1.8-5.5V input power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9V Battery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48.8 mm x 26.0 mm, 0.265 lbs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Stronger, rechargeable battery reduces overall size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Buck Converter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22 mm x 17 mm, 0.106 oz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Converts 9V battery input to 5V input for components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550" y="1741775"/>
            <a:ext cx="33512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 (Cont.)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348725" y="1253200"/>
            <a:ext cx="449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Component Specific Details</a:t>
            </a:r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6096000" y="1741775"/>
            <a:ext cx="58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18950" y="1741750"/>
            <a:ext cx="7912200" cy="4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Depth Camera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10mm x 2.7 mm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Powered through Pico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19 ms - 25 ms response time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LiDAR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10mm x 2.7 mm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8 ms - 11 ms response time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3166"/>
          <a:stretch/>
        </p:blipFill>
        <p:spPr>
          <a:xfrm>
            <a:off x="5704800" y="1253200"/>
            <a:ext cx="59436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</a:t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09600" y="1478850"/>
            <a:ext cx="8625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The </a:t>
            </a:r>
            <a:r>
              <a:rPr b="1" lang="en-US" sz="2800"/>
              <a:t>Use Case</a:t>
            </a:r>
            <a:r>
              <a:rPr b="1" lang="en-US" sz="2800"/>
              <a:t>: 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Sensors, brought together by a microcontroller, must: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Accurately paint a picture for the user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lightweight and easily transportable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energy efficient for a suitable battery life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While each piece of hardware and their codebase </a:t>
            </a:r>
            <a:r>
              <a:rPr lang="en-US" sz="2800"/>
              <a:t>already</a:t>
            </a:r>
            <a:r>
              <a:rPr lang="en-US" sz="2800"/>
              <a:t> exist, the </a:t>
            </a:r>
            <a:r>
              <a:rPr lang="en-US" sz="2800"/>
              <a:t>effectiveness</a:t>
            </a:r>
            <a:r>
              <a:rPr lang="en-US" sz="2800"/>
              <a:t> of the design will come from the integration of all components to a final product.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6156" r="0" t="0"/>
          <a:stretch/>
        </p:blipFill>
        <p:spPr>
          <a:xfrm>
            <a:off x="9437050" y="1318325"/>
            <a:ext cx="1781600" cy="42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(Cont.)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193825" y="1478850"/>
            <a:ext cx="59904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Microcontroller: </a:t>
            </a:r>
            <a:r>
              <a:rPr lang="en-US" sz="2400"/>
              <a:t>Raspberry Pi Pico 2</a:t>
            </a:r>
            <a:endParaRPr sz="28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Extremely power efficient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UART/Serial port capabilities (as opposed to I2C or SPI)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Python/C/C++ capabilities, access to the Raspberry PI SDK.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Lidar vs. Depth Cameras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Both provide “vision”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Lidar scans provide a rapidly updating distance of objects in front of it (single value)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Depth camera measures objects in a frontal cone pattern (image)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Rumbler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Haptic feedback will alert the user of nearby objects in the probed direction </a:t>
            </a:r>
            <a:endParaRPr sz="2800"/>
          </a:p>
        </p:txBody>
      </p:sp>
      <p:pic>
        <p:nvPicPr>
          <p:cNvPr descr="Raspberry Pi Pico W"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51100"/>
            <a:ext cx="2946125" cy="2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667800"/>
            <a:ext cx="3249125" cy="17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b="0" l="0" r="63178" t="0"/>
          <a:stretch/>
        </p:blipFill>
        <p:spPr>
          <a:xfrm>
            <a:off x="9345125" y="1721676"/>
            <a:ext cx="2389483" cy="3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6248200" y="5649750"/>
            <a:ext cx="5486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project plans to utilize multiple types of sensors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Software 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609600" y="1478850"/>
            <a:ext cx="96336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System Overview</a:t>
            </a:r>
            <a:r>
              <a:rPr b="1" lang="en-US" sz="2800"/>
              <a:t>: 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Microcontroller (e.g., Raspberry Pi Pico)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LiDAR Sensor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UART-based for distance measurement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Depth Camera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UART-configurable for depth sensing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Outputs: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LED indicator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Buzzers for alert levels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150" y="2464100"/>
            <a:ext cx="2676800" cy="2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(Cont.)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Initialization:</a:t>
            </a:r>
            <a:endParaRPr b="1"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Configure UART communication with sensors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Initialize depth camera with AT commands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Reading:</a:t>
            </a:r>
            <a:endParaRPr b="1"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LiDAR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Reads distance packets starting with ‘YY’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Depth Camera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Non-blocking reads to prevent main loop from stalling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Processes data packets for average distance over the pixels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(Cont.)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Main Loop</a:t>
            </a:r>
            <a:r>
              <a:rPr b="1" lang="en-US"/>
              <a:t>:</a:t>
            </a:r>
            <a:endParaRPr b="1"/>
          </a:p>
          <a:p>
            <a:pPr indent="-41656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Collect LiDAR </a:t>
            </a:r>
            <a:r>
              <a:rPr lang="en-US"/>
              <a:t>readings continuously</a:t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Initiate depth camera reading every 100 LiDAR scans </a:t>
            </a:r>
            <a:r>
              <a:rPr b="1" lang="en-US"/>
              <a:t>or </a:t>
            </a:r>
            <a:r>
              <a:rPr lang="en-US"/>
              <a:t>every 10 seconds</a:t>
            </a:r>
            <a:endParaRPr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Combine readings for average distance and correct output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Output</a:t>
            </a:r>
            <a:r>
              <a:rPr b="1" lang="en-US"/>
              <a:t>:</a:t>
            </a:r>
            <a:endParaRPr b="1"/>
          </a:p>
          <a:p>
            <a:pPr indent="-41656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Distance thresholds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Moderate distance (1m-2m)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Closer distance (0.5m-1m)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Closest Distance (&lt; 0.5m)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31191" l="0" r="34232" t="0"/>
          <a:stretch/>
        </p:blipFill>
        <p:spPr>
          <a:xfrm>
            <a:off x="6385400" y="3751750"/>
            <a:ext cx="4993476" cy="223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3D Modeling</a:t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4" y="1684975"/>
            <a:ext cx="3910075" cy="244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200" y="1684975"/>
            <a:ext cx="3910075" cy="244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2615000" y="1151100"/>
            <a:ext cx="3910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Final </a:t>
            </a:r>
            <a:r>
              <a:rPr b="1" lang="en-US" sz="1800">
                <a:solidFill>
                  <a:schemeClr val="dk1"/>
                </a:solidFill>
              </a:rPr>
              <a:t>3D Design of Handle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098275" y="4392225"/>
            <a:ext cx="72330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Design Considerations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Comfortably fit all hardware except for sensors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Allow for vibrations to alert the user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Lightweight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Tightly fit onto the walking stick</a:t>
            </a:r>
            <a:endParaRPr sz="2000"/>
          </a:p>
        </p:txBody>
      </p:sp>
      <p:pic>
        <p:nvPicPr>
          <p:cNvPr id="218" name="Google Shape;218;p27" title="GUIDE_Handle_Top.png"/>
          <p:cNvPicPr preferRelativeResize="0"/>
          <p:nvPr/>
        </p:nvPicPr>
        <p:blipFill rotWithShape="1">
          <a:blip r:embed="rId5">
            <a:alphaModFix/>
          </a:blip>
          <a:srcRect b="16893" l="38910" r="25095" t="34937"/>
          <a:stretch/>
        </p:blipFill>
        <p:spPr>
          <a:xfrm>
            <a:off x="8567038" y="2821550"/>
            <a:ext cx="1520452" cy="2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 title="GUIDE_Handle_Side.png"/>
          <p:cNvPicPr preferRelativeResize="0"/>
          <p:nvPr/>
        </p:nvPicPr>
        <p:blipFill rotWithShape="1">
          <a:blip r:embed="rId6">
            <a:alphaModFix/>
          </a:blip>
          <a:srcRect b="0" l="0" r="22462" t="0"/>
          <a:stretch/>
        </p:blipFill>
        <p:spPr>
          <a:xfrm>
            <a:off x="10215025" y="2821550"/>
            <a:ext cx="1577668" cy="27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8450325" y="2241950"/>
            <a:ext cx="3910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Final Implementation of Handle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3D Modeling</a:t>
            </a:r>
            <a:endParaRPr/>
          </a:p>
        </p:txBody>
      </p:sp>
      <p:pic>
        <p:nvPicPr>
          <p:cNvPr id="226" name="Google Shape;226;p28" title="GUIDE_Sensor_3DModel.png"/>
          <p:cNvPicPr preferRelativeResize="0"/>
          <p:nvPr/>
        </p:nvPicPr>
        <p:blipFill rotWithShape="1">
          <a:blip r:embed="rId3">
            <a:alphaModFix/>
          </a:blip>
          <a:srcRect b="12278" l="35772" r="32889" t="19124"/>
          <a:stretch/>
        </p:blipFill>
        <p:spPr>
          <a:xfrm>
            <a:off x="4133888" y="1567675"/>
            <a:ext cx="2513677" cy="266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1713050" y="1151100"/>
            <a:ext cx="3910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Final </a:t>
            </a:r>
            <a:r>
              <a:rPr b="1" lang="en-US" sz="1800">
                <a:solidFill>
                  <a:schemeClr val="dk1"/>
                </a:solidFill>
              </a:rPr>
              <a:t>3D Design of Sensor Mount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7246975" y="1869125"/>
            <a:ext cx="4372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Final Implementation of Sensor Mount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696875" y="4592325"/>
            <a:ext cx="72330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Considerations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Allow for angle adjustment user to user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Height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Holding angle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LiDAR provides pin point accuracy (bottom)</a:t>
            </a:r>
            <a:endParaRPr sz="200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75" y="1567675"/>
            <a:ext cx="30956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1994850" y="4089825"/>
            <a:ext cx="55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V1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112475" y="4176825"/>
            <a:ext cx="55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V2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500" y="2447763"/>
            <a:ext cx="4119150" cy="38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Validation</a:t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548850" y="1534300"/>
            <a:ext cx="3170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Mobility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Weight of entire cane must be less than 2 lb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be collapsable as per the original design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easily be moved back and forth.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Full functionality should be available for 3-4 hours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948050" y="1534300"/>
            <a:ext cx="41235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Obstacle Detection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detect obstacles at least 2m away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in sunny/cloudy/rainy conditions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be functional in grass, pavement, mulch, and dirt.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on curbs, pedestrians, bikers, scooters, medians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8277075" y="1534300"/>
            <a:ext cx="3170700" cy="4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User Alert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be alerted within 0.5 seconds of GUIDE algorithm determining obstacle.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Intensity of the vibrations will increase from 2m, 1m, 0.5m and 0m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530975" y="4722330"/>
            <a:ext cx="1326600" cy="102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1921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invented by James Biggs</a:t>
            </a:r>
            <a:endParaRPr sz="1800"/>
          </a:p>
        </p:txBody>
      </p:sp>
      <p:grpSp>
        <p:nvGrpSpPr>
          <p:cNvPr id="70" name="Google Shape;70;p12"/>
          <p:cNvGrpSpPr/>
          <p:nvPr/>
        </p:nvGrpSpPr>
        <p:grpSpPr>
          <a:xfrm>
            <a:off x="448111" y="4004303"/>
            <a:ext cx="8078462" cy="724065"/>
            <a:chOff x="609600" y="3723241"/>
            <a:chExt cx="7834800" cy="724065"/>
          </a:xfrm>
        </p:grpSpPr>
        <p:cxnSp>
          <p:nvCxnSpPr>
            <p:cNvPr id="71" name="Google Shape;71;p12"/>
            <p:cNvCxnSpPr/>
            <p:nvPr/>
          </p:nvCxnSpPr>
          <p:spPr>
            <a:xfrm flipH="1" rot="10800000">
              <a:off x="609600" y="3784800"/>
              <a:ext cx="7834800" cy="17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72" name="Google Shape;72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" name="Google Shape;73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" name="Google Shape;74;p12"/>
          <p:cNvCxnSpPr/>
          <p:nvPr/>
        </p:nvCxnSpPr>
        <p:spPr>
          <a:xfrm>
            <a:off x="3691417" y="3428419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939775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1947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Collapsible cane is developed by Dr.Richard Hoover</a:t>
            </a:r>
            <a:endParaRPr sz="1800"/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57763" y="1333738"/>
            <a:ext cx="6810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Development Timeline</a:t>
            </a:r>
            <a:endParaRPr b="1" sz="2400"/>
          </a:p>
        </p:txBody>
      </p:sp>
      <p:cxnSp>
        <p:nvCxnSpPr>
          <p:cNvPr id="77" name="Google Shape;77;p12"/>
          <p:cNvCxnSpPr/>
          <p:nvPr/>
        </p:nvCxnSpPr>
        <p:spPr>
          <a:xfrm>
            <a:off x="7403065" y="4042967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6409825" y="4708680"/>
            <a:ext cx="2079300" cy="121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21st Century</a:t>
            </a:r>
            <a:r>
              <a:rPr lang="en-US" sz="2000"/>
              <a:t>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Adoption of electronic sensors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GPS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Ultrasonic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smart apps</a:t>
            </a:r>
            <a:endParaRPr sz="1800"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9700675" y="1959400"/>
            <a:ext cx="3244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Widely used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Little to no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innovation</a:t>
            </a:r>
            <a:endParaRPr sz="2000"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4454" l="8363" r="4875" t="6458"/>
          <a:stretch/>
        </p:blipFill>
        <p:spPr>
          <a:xfrm>
            <a:off x="9060650" y="4148375"/>
            <a:ext cx="1095375" cy="218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lding Blind Cane with Wrist Strap" id="81" name="Google Shape;81;p12"/>
          <p:cNvPicPr preferRelativeResize="0"/>
          <p:nvPr/>
        </p:nvPicPr>
        <p:blipFill rotWithShape="1">
          <a:blip r:embed="rId4">
            <a:alphaModFix/>
          </a:blip>
          <a:srcRect b="0" l="27850" r="40793" t="0"/>
          <a:stretch/>
        </p:blipFill>
        <p:spPr>
          <a:xfrm>
            <a:off x="9107376" y="1333750"/>
            <a:ext cx="769050" cy="2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0141400" y="4279363"/>
            <a:ext cx="32442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Compromises: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compatibility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mobility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" name="Google Shape;83;p12"/>
          <p:cNvSpPr/>
          <p:nvPr/>
        </p:nvSpPr>
        <p:spPr>
          <a:xfrm>
            <a:off x="3603525" y="3989469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7315170" y="3973852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2"/>
          <p:cNvGrpSpPr/>
          <p:nvPr/>
        </p:nvGrpSpPr>
        <p:grpSpPr>
          <a:xfrm rot="10800000">
            <a:off x="2021279" y="3429003"/>
            <a:ext cx="178793" cy="724065"/>
            <a:chOff x="1290191" y="3723241"/>
            <a:chExt cx="173400" cy="724065"/>
          </a:xfrm>
        </p:grpSpPr>
        <p:cxnSp>
          <p:nvCxnSpPr>
            <p:cNvPr id="86" name="Google Shape;86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353473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formally recognized as a tool for the blind</a:t>
            </a:r>
            <a:endParaRPr sz="1800"/>
          </a:p>
        </p:txBody>
      </p:sp>
      <p:grpSp>
        <p:nvGrpSpPr>
          <p:cNvPr id="89" name="Google Shape;89;p12"/>
          <p:cNvGrpSpPr/>
          <p:nvPr/>
        </p:nvGrpSpPr>
        <p:grpSpPr>
          <a:xfrm>
            <a:off x="2567332" y="3998907"/>
            <a:ext cx="178793" cy="724065"/>
            <a:chOff x="1290191" y="3723241"/>
            <a:chExt cx="173400" cy="724065"/>
          </a:xfrm>
        </p:grpSpPr>
        <p:cxnSp>
          <p:nvCxnSpPr>
            <p:cNvPr id="90" name="Google Shape;90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" name="Google Shape;91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1933909" y="4722323"/>
            <a:ext cx="13998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1935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long cane is developed for navigation by Dr.Richard Hoover</a:t>
            </a:r>
            <a:endParaRPr sz="1800"/>
          </a:p>
        </p:txBody>
      </p:sp>
      <p:sp>
        <p:nvSpPr>
          <p:cNvPr id="93" name="Google Shape;93;p12"/>
          <p:cNvSpPr/>
          <p:nvPr/>
        </p:nvSpPr>
        <p:spPr>
          <a:xfrm>
            <a:off x="3886063" y="3989475"/>
            <a:ext cx="3331800" cy="1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2"/>
          <p:cNvCxnSpPr>
            <a:stCxn id="93" idx="1"/>
          </p:cNvCxnSpPr>
          <p:nvPr/>
        </p:nvCxnSpPr>
        <p:spPr>
          <a:xfrm flipH="1" rot="10800000">
            <a:off x="3886063" y="4060725"/>
            <a:ext cx="3331800" cy="150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Environmental Health/Safety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609600" y="1354325"/>
            <a:ext cx="11075100" cy="4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Energy Efficiency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Utilized commercially available</a:t>
            </a:r>
            <a:r>
              <a:rPr lang="en-US"/>
              <a:t> batteries</a:t>
            </a:r>
            <a:r>
              <a:rPr lang="en-US" sz="2800"/>
              <a:t>.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Rechargeable battery to decrease waste.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User Safety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Haptic feedback was used to not overwhelm users and increase the risk of an accident.</a:t>
            </a:r>
            <a:r>
              <a:rPr lang="en-US" sz="2800"/>
              <a:t>	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Design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Lightweight to decrease strain</a:t>
            </a:r>
            <a:endParaRPr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Compactability to allow for portable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Considerations: Insulate materials to make it waterproof </a:t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Social, Political, and Ethics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609600" y="1354325"/>
            <a:ext cx="11075100" cy="5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Enhanced Independence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Enhances awareness of their environment to provide increased independence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User Privacy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No external connection collecting data of their location</a:t>
            </a:r>
            <a:endParaRPr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No database storing location information or obstacles encountered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Advocacy and Awareness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Lead to a conversation on how to better support the population with visual impairment</a:t>
            </a:r>
            <a:endParaRPr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Provides a better path towards equity in our society for those with visual impairments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Manufacturability, Sustainability, Economics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593525" y="1643775"/>
            <a:ext cx="11075100" cy="4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Adaptation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Ut</a:t>
            </a:r>
            <a:r>
              <a:rPr lang="en-US"/>
              <a:t>ilized the commonly used white walking stick to </a:t>
            </a:r>
            <a:r>
              <a:rPr lang="en-US"/>
              <a:t>innovate</a:t>
            </a:r>
            <a:r>
              <a:rPr lang="en-US"/>
              <a:t> increasing manufacturability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Scalability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Modular approach to sensor selection</a:t>
            </a:r>
            <a:endParaRPr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Any sensor can be attached to GUIDE if requirements change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Design</a:t>
            </a:r>
            <a:endParaRPr sz="2800"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Lightweight to decrease strain</a:t>
            </a:r>
            <a:endParaRPr/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Compactability to allow for portable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TEAM MANAGEMENT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Budget</a:t>
            </a:r>
            <a:endParaRPr/>
          </a:p>
        </p:txBody>
      </p:sp>
      <p:graphicFrame>
        <p:nvGraphicFramePr>
          <p:cNvPr id="270" name="Google Shape;270;p34"/>
          <p:cNvGraphicFramePr/>
          <p:nvPr/>
        </p:nvGraphicFramePr>
        <p:xfrm>
          <a:off x="1649725" y="395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{CD218B75-F358-40BD-A0A5-1B5C60850406}</a:tableStyleId>
              </a:tblPr>
              <a:tblGrid>
                <a:gridCol w="1577000"/>
                <a:gridCol w="585175"/>
                <a:gridCol w="875150"/>
                <a:gridCol w="1274150"/>
                <a:gridCol w="1634525"/>
                <a:gridCol w="1235525"/>
                <a:gridCol w="1261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 Pico 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$6.25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21mm x 51mm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Battery Holder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0.94"L x 0.47"W x 0.28"H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&lt;1g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9V Battery (Rechargeable)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$5.25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48.8mm x 26.0mm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0.12kg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 Printer Filament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$0.055 (per g)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63g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$3.50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 Adjuster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2.95” x 2.56” x 0.98”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0.09kg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(s)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44.72 oz or 2.795 pounds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$168.53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71" name="Google Shape;271;p34"/>
          <p:cNvGraphicFramePr/>
          <p:nvPr/>
        </p:nvGraphicFramePr>
        <p:xfrm>
          <a:off x="1649738" y="127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{CD218B75-F358-40BD-A0A5-1B5C60850406}</a:tableStyleId>
              </a:tblPr>
              <a:tblGrid>
                <a:gridCol w="1576975"/>
                <a:gridCol w="585225"/>
                <a:gridCol w="875175"/>
                <a:gridCol w="1274125"/>
                <a:gridCol w="1634525"/>
                <a:gridCol w="1235525"/>
                <a:gridCol w="1261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per Unit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per Unit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Amount ($)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Walking Stick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53in x 0.5in - Rod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7in x 1in - Handle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0.55lb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Button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$9.99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Vibrating Motor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$7.59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$7.59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$23.99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0.176 ounces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$23.99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10mm x 2.7mm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10.6 ounces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$43.00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Buck Converter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$1.67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22mm x 17 mm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Project Management</a:t>
            </a:r>
            <a:endParaRPr/>
          </a:p>
        </p:txBody>
      </p:sp>
      <p:graphicFrame>
        <p:nvGraphicFramePr>
          <p:cNvPr id="277" name="Google Shape;277;p35"/>
          <p:cNvGraphicFramePr/>
          <p:nvPr/>
        </p:nvGraphicFramePr>
        <p:xfrm>
          <a:off x="1676363" y="13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{CD218B75-F358-40BD-A0A5-1B5C60850406}</a:tableStyleId>
              </a:tblPr>
              <a:tblGrid>
                <a:gridCol w="1815350"/>
                <a:gridCol w="2440400"/>
                <a:gridCol w="4583525"/>
              </a:tblGrid>
              <a:tr h="61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Team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Leader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Members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970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Hardware</a:t>
                      </a:r>
                      <a:endParaRPr sz="1600"/>
                    </a:p>
                  </a:txBody>
                  <a:tcPr marT="63500" marB="63500" marR="63500" marL="6350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Letsinger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Finalize and order parts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Oversee breadboard prototype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Test sensor capabilities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Ryan Wu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Soldering and component integration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Breadboard prototype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707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Alyan Tharani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GUIDE handle 3D modeling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GUIDE electronic housing 3D modeling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51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Software</a:t>
                      </a:r>
                      <a:endParaRPr sz="1600"/>
                    </a:p>
                  </a:txBody>
                  <a:tcPr marT="63500" marB="63500" marR="63500" marL="6350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Couture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Oversee software prototype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decoding script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image generation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Noah Kilpatrick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Sensor data packets decoding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Depth Camera decoding script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51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Diana Canchola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1F1F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LiDAR data packet decoding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1F1F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LiDAR python script to output distances</a:t>
                      </a:r>
                      <a:endParaRPr sz="1500">
                        <a:solidFill>
                          <a:srgbClr val="1F1F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7129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Overall Lead: Diana Canchola</a:t>
                      </a:r>
                      <a:endParaRPr sz="1600"/>
                    </a:p>
                  </a:txBody>
                  <a:tcPr marT="63500" marB="63500" marR="63500" marL="63500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Testing Results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Final Demonstration Plan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398225" y="1406150"/>
            <a:ext cx="35922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1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Classroom objects scattered throughout the hallway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walk down the hallway and office area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obstacles in the </a:t>
            </a:r>
            <a:r>
              <a:rPr lang="en-US" sz="2000">
                <a:solidFill>
                  <a:schemeClr val="dk1"/>
                </a:solidFill>
              </a:rPr>
              <a:t>hallway, show vibrations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110077" y="1406150"/>
            <a:ext cx="3592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2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Several people walking across the hallway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walk through the hallway and office area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of the people moving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</a:t>
            </a:r>
            <a:r>
              <a:rPr lang="en-US" sz="2000">
                <a:solidFill>
                  <a:schemeClr val="dk1"/>
                </a:solidFill>
              </a:rPr>
              <a:t>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914175" y="1406150"/>
            <a:ext cx="39588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Scenario 3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Location: Outside of EABA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Several people walking outside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Navigating a curb, medians, and sidewalks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Goals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Show GUIDE can navigate outdoor </a:t>
            </a:r>
            <a:r>
              <a:rPr lang="en-US" sz="2000">
                <a:solidFill>
                  <a:schemeClr val="dk1"/>
                </a:solidFill>
              </a:rPr>
              <a:t>environments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all outdoor obstacles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Display chart with distances vs vibration frequency </a:t>
            </a:r>
            <a:r>
              <a:rPr lang="en-US" sz="2000">
                <a:solidFill>
                  <a:schemeClr val="dk1"/>
                </a:solidFill>
              </a:rPr>
              <a:t>(2m, 1m, 0.5m)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Demo Video</a:t>
            </a:r>
            <a:endParaRPr/>
          </a:p>
        </p:txBody>
      </p:sp>
      <p:pic>
        <p:nvPicPr>
          <p:cNvPr id="296" name="Google Shape;296;p38" title="Commons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200" y="1288611"/>
            <a:ext cx="9603715" cy="540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Demo Video</a:t>
            </a:r>
            <a:endParaRPr/>
          </a:p>
        </p:txBody>
      </p:sp>
      <p:pic>
        <p:nvPicPr>
          <p:cNvPr id="302" name="Google Shape;302;p39" title="Outdoor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38" y="1333261"/>
            <a:ext cx="9603715" cy="540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Need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21st century solution to a humanity-long impairment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Incorporate modern sensors and algorithms to provide a better picture of environment for the visually </a:t>
            </a:r>
            <a:r>
              <a:rPr lang="en-US"/>
              <a:t>impaired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Full spatial awareness with real-time feedback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Device familiar to the users that will enhance their independence and quality of life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Evaluation of Results</a:t>
            </a:r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398225" y="1101350"/>
            <a:ext cx="113889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Using a tape </a:t>
            </a:r>
            <a:r>
              <a:rPr lang="en-US" sz="2400">
                <a:solidFill>
                  <a:schemeClr val="dk1"/>
                </a:solidFill>
              </a:rPr>
              <a:t>measure</a:t>
            </a:r>
            <a:r>
              <a:rPr lang="en-US" sz="2400">
                <a:solidFill>
                  <a:schemeClr val="dk1"/>
                </a:solidFill>
              </a:rPr>
              <a:t> we stood 2m away from the user holding GUIDE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When weighed GUIDE was 1.8lbs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Haptic feedback was recorded to be ~44ms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GUIDE provided haptic feedback at 2m, 1m, and 0.5m distances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Battery life is within 2 hours with a 1 hour recharge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GUIDE was able to detect all </a:t>
            </a:r>
            <a:r>
              <a:rPr lang="en-US" sz="2400">
                <a:solidFill>
                  <a:schemeClr val="dk1"/>
                </a:solidFill>
              </a:rPr>
              <a:t>obstacles</a:t>
            </a:r>
            <a:r>
              <a:rPr lang="en-US" sz="2400">
                <a:solidFill>
                  <a:schemeClr val="dk1"/>
                </a:solidFill>
              </a:rPr>
              <a:t> in every tested environment as shown previously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942" y="1147784"/>
            <a:ext cx="598250" cy="6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117" y="1772859"/>
            <a:ext cx="598250" cy="6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492" y="2519134"/>
            <a:ext cx="598250" cy="605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Google Shape;312;p40"/>
          <p:cNvGraphicFramePr/>
          <p:nvPr/>
        </p:nvGraphicFramePr>
        <p:xfrm>
          <a:off x="873925" y="329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{CD218B75-F358-40BD-A0A5-1B5C60850406}</a:tableStyleId>
              </a:tblPr>
              <a:tblGrid>
                <a:gridCol w="2222275"/>
                <a:gridCol w="2222275"/>
                <a:gridCol w="2222275"/>
              </a:tblGrid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9.97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 Camera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21.98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44.14 ms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8442" y="4695584"/>
            <a:ext cx="598250" cy="6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Goals &amp; Objectives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5133800" y="1956725"/>
            <a:ext cx="6968700" cy="44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Detect obstacles up to 2m away from the user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Alert the user through the use of handle vibrations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At the 2m, 1m, 0.5m, and 0m distances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Allow the user to adjust the handle vibrations for sensitivity</a:t>
            </a:r>
            <a:br>
              <a:rPr lang="en-US"/>
            </a:b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648725" y="2361863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Full Mobility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" y="2225600"/>
            <a:ext cx="1016719" cy="9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25" y="3186952"/>
            <a:ext cx="1016719" cy="97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648727" y="3370000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Detect Obstacles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25" y="4161188"/>
            <a:ext cx="1016719" cy="98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1648727" y="4378125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Alert Users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5206625" y="1391750"/>
            <a:ext cx="65244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Lightweight design for full mobility.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1.5lb - 2lb in total weight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Durable battery life for day-long use.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3-4 hours of use in one charge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Real-time feedback with little to no delay.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&lt; 0.5 seconds </a:t>
            </a:r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0" y="1478870"/>
            <a:ext cx="1116560" cy="10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1638100" y="16951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Size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50" y="2646400"/>
            <a:ext cx="1116550" cy="1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663175" y="28679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Weight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50" y="3824450"/>
            <a:ext cx="1116550" cy="10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1663175" y="40407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Battery Life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50" y="4987040"/>
            <a:ext cx="1016725" cy="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1605650" y="5003900"/>
            <a:ext cx="2982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Low Latency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Alternate Solutions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Smart Cane with phone app to audibly alert users of obstacles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Audio could impair hearing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SLAM Algorithm to add obstacles into a database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Stretch goal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Infrared Sensor for object detection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Access to other sensors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Belt or bag for users to carry along with the cane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Added baggage for users, eliminates portability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OUR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Final Design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358450" y="1279400"/>
            <a:ext cx="5014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Internal/External Design</a:t>
            </a:r>
            <a:r>
              <a:rPr b="1" lang="en-US" sz="2800">
                <a:solidFill>
                  <a:schemeClr val="dk1"/>
                </a:solidFill>
              </a:rPr>
              <a:t> 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Externally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Completed handle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Completed sensor mount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Internally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Single rechargeable 9V 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Choice of Python &gt; C++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Electronic components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27404" l="0" r="0" t="0"/>
          <a:stretch/>
        </p:blipFill>
        <p:spPr>
          <a:xfrm>
            <a:off x="5165200" y="1756175"/>
            <a:ext cx="6591626" cy="39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System Description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875" y="1471325"/>
            <a:ext cx="5485775" cy="35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386950" y="1259350"/>
            <a:ext cx="6280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Overall System Design</a:t>
            </a:r>
            <a:r>
              <a:rPr b="1" lang="en-US" sz="2800">
                <a:solidFill>
                  <a:schemeClr val="dk1"/>
                </a:solidFill>
              </a:rPr>
              <a:t> 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Initial Proposal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All sensors, microcontrollers, and feedback working the same as initially drafted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Changes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Buck converter will step down the 5V input for all devices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Due to the # of terminals on the Converter, the depth camera will be powered through the Pi.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